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19"/>
  </p:notesMasterIdLst>
  <p:handoutMasterIdLst>
    <p:handoutMasterId r:id="rId20"/>
  </p:handoutMasterIdLst>
  <p:sldIdLst>
    <p:sldId id="269" r:id="rId4"/>
    <p:sldId id="262" r:id="rId5"/>
    <p:sldId id="308" r:id="rId6"/>
    <p:sldId id="268" r:id="rId7"/>
    <p:sldId id="271" r:id="rId8"/>
    <p:sldId id="309" r:id="rId9"/>
    <p:sldId id="314" r:id="rId10"/>
    <p:sldId id="310" r:id="rId11"/>
    <p:sldId id="311" r:id="rId12"/>
    <p:sldId id="312" r:id="rId13"/>
    <p:sldId id="313" r:id="rId14"/>
    <p:sldId id="315" r:id="rId15"/>
    <p:sldId id="316" r:id="rId16"/>
    <p:sldId id="275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5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0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378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77BD0B-6671-4918-806E-AF0774B524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F1A4F-3D55-422C-B8A0-C2EEC91719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0EC3D-81A6-4902-813A-4CE4ADA4DAC6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FC158-C225-492E-802F-7EBCFB6688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DE1C6-A288-45E1-BE0A-B9F0DF7DD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B810D-ABC1-4B66-A2CB-528B918A94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89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5B73C-A1C0-409B-94EC-A2911787702A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94171-4042-4C6F-86F4-36ABC6D5E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33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411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20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0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0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051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533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48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256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2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67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7766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518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24613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569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33901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5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7" r:id="rId3"/>
    <p:sldLayoutId id="2147483746" r:id="rId4"/>
    <p:sldLayoutId id="2147483731" r:id="rId5"/>
    <p:sldLayoutId id="2147483737" r:id="rId6"/>
    <p:sldLayoutId id="2147483736" r:id="rId7"/>
    <p:sldLayoutId id="2147483740" r:id="rId8"/>
    <p:sldLayoutId id="2147483741" r:id="rId9"/>
    <p:sldLayoutId id="2147483744" r:id="rId10"/>
    <p:sldLayoutId id="2147483742" r:id="rId11"/>
    <p:sldLayoutId id="2147483745" r:id="rId12"/>
    <p:sldLayoutId id="2147483748" r:id="rId13"/>
    <p:sldLayoutId id="2147483749" r:id="rId14"/>
    <p:sldLayoutId id="2147483753" r:id="rId15"/>
    <p:sldLayoutId id="2147483754" r:id="rId16"/>
    <p:sldLayoutId id="2147483750" r:id="rId17"/>
    <p:sldLayoutId id="2147483751" r:id="rId18"/>
    <p:sldLayoutId id="2147483752" r:id="rId19"/>
    <p:sldLayoutId id="2147483755" r:id="rId20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4775520"/>
            <a:ext cx="11887200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6600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홈페이지 소개</a:t>
            </a:r>
            <a:endParaRPr lang="ko-KR" altLang="en-US" sz="66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0" y="5711717"/>
            <a:ext cx="118870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2800" dirty="0" smtClean="0">
                <a:solidFill>
                  <a:schemeClr val="bg1"/>
                </a:solidFill>
                <a:cs typeface="Arial" pitchFamily="34" charset="0"/>
              </a:rPr>
              <a:t>나만의 대시보드 만들기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주요 화면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(</a:t>
            </a:r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대시보드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)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직사각형 1"/>
          <p:cNvSpPr>
            <a:spLocks noChangeAspect="1"/>
          </p:cNvSpPr>
          <p:nvPr/>
        </p:nvSpPr>
        <p:spPr>
          <a:xfrm>
            <a:off x="848412" y="1941922"/>
            <a:ext cx="10680569" cy="44965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085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주요 화면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(</a:t>
            </a:r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월별 차트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)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직사각형 1"/>
          <p:cNvSpPr>
            <a:spLocks noChangeAspect="1"/>
          </p:cNvSpPr>
          <p:nvPr/>
        </p:nvSpPr>
        <p:spPr>
          <a:xfrm>
            <a:off x="848412" y="1941922"/>
            <a:ext cx="10680569" cy="44965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313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주요 화면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(</a:t>
            </a:r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뉴스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)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" name="직사각형 1"/>
          <p:cNvSpPr>
            <a:spLocks noChangeAspect="1"/>
          </p:cNvSpPr>
          <p:nvPr/>
        </p:nvSpPr>
        <p:spPr>
          <a:xfrm>
            <a:off x="848412" y="1941922"/>
            <a:ext cx="10680569" cy="44965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468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568878" y="3487055"/>
            <a:ext cx="7054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800" dirty="0" smtClean="0">
                <a:solidFill>
                  <a:schemeClr val="bg1"/>
                </a:solidFill>
                <a:cs typeface="Arial" pitchFamily="34" charset="0"/>
              </a:rPr>
              <a:t>향후 </a:t>
            </a:r>
            <a:r>
              <a:rPr lang="ko-KR" altLang="en-US" sz="4800" dirty="0" smtClean="0">
                <a:solidFill>
                  <a:schemeClr val="bg1"/>
                </a:solidFill>
                <a:cs typeface="Arial" pitchFamily="34" charset="0"/>
              </a:rPr>
              <a:t>계획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2568920" y="4192103"/>
            <a:ext cx="705416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--- </a:t>
            </a:r>
            <a:r>
              <a:rPr lang="ko-KR" altLang="en-US" sz="1867" dirty="0" smtClean="0">
                <a:solidFill>
                  <a:schemeClr val="bg1"/>
                </a:solidFill>
                <a:cs typeface="Arial" pitchFamily="34" charset="0"/>
              </a:rPr>
              <a:t>발전 가능성 및 비전 제시</a:t>
            </a:r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---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7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향후 계획 및 발전가능성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918437" y="272437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1617B74-360F-4665-A185-3033FD18CDD3}"/>
              </a:ext>
            </a:extLst>
          </p:cNvPr>
          <p:cNvSpPr txBox="1"/>
          <p:nvPr/>
        </p:nvSpPr>
        <p:spPr>
          <a:xfrm>
            <a:off x="5705363" y="2024458"/>
            <a:ext cx="3331384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solidFill>
                  <a:schemeClr val="accent6"/>
                </a:solidFill>
                <a:cs typeface="Arial" pitchFamily="34" charset="0"/>
              </a:rPr>
              <a:t>키워드 </a:t>
            </a:r>
            <a:r>
              <a:rPr lang="ko-KR" altLang="en-US" sz="1600" dirty="0" err="1" smtClean="0">
                <a:solidFill>
                  <a:schemeClr val="accent6"/>
                </a:solidFill>
                <a:cs typeface="Arial" pitchFamily="34" charset="0"/>
              </a:rPr>
              <a:t>검색량을</a:t>
            </a:r>
            <a:r>
              <a:rPr lang="ko-KR" altLang="en-US" sz="1600" dirty="0" smtClean="0">
                <a:solidFill>
                  <a:schemeClr val="accent6"/>
                </a:solidFill>
                <a:cs typeface="Arial" pitchFamily="34" charset="0"/>
              </a:rPr>
              <a:t> 수집하여 키워드 </a:t>
            </a:r>
            <a:r>
              <a:rPr lang="ko-KR" altLang="en-US" sz="1600" dirty="0" err="1" smtClean="0">
                <a:solidFill>
                  <a:schemeClr val="accent6"/>
                </a:solidFill>
                <a:cs typeface="Arial" pitchFamily="34" charset="0"/>
              </a:rPr>
              <a:t>검색빈도</a:t>
            </a:r>
            <a:r>
              <a:rPr lang="ko-KR" altLang="en-US" sz="1600" dirty="0" smtClean="0">
                <a:solidFill>
                  <a:schemeClr val="accent6"/>
                </a:solidFill>
                <a:cs typeface="Arial" pitchFamily="34" charset="0"/>
              </a:rPr>
              <a:t> 차트 구현</a:t>
            </a:r>
            <a:endParaRPr lang="en-US" altLang="ko-KR" sz="1600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2D31311-EA35-49E3-BFE9-88BD374D16F5}"/>
              </a:ext>
            </a:extLst>
          </p:cNvPr>
          <p:cNvSpPr txBox="1"/>
          <p:nvPr/>
        </p:nvSpPr>
        <p:spPr>
          <a:xfrm>
            <a:off x="2751034" y="4085877"/>
            <a:ext cx="2431767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err="1" smtClean="0">
                <a:solidFill>
                  <a:schemeClr val="accent6"/>
                </a:solidFill>
                <a:cs typeface="Arial" pitchFamily="34" charset="0"/>
              </a:rPr>
              <a:t>머신러닝을</a:t>
            </a:r>
            <a:r>
              <a:rPr lang="ko-KR" altLang="en-US" sz="1600" dirty="0" smtClean="0">
                <a:solidFill>
                  <a:schemeClr val="accent6"/>
                </a:solidFill>
                <a:cs typeface="Arial" pitchFamily="34" charset="0"/>
              </a:rPr>
              <a:t> 활용해 미래 주가 예측</a:t>
            </a:r>
            <a:endParaRPr lang="en-US" altLang="ko-KR" sz="1600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00147FCD-16B9-4B7C-9E0E-3CC6202D184B}"/>
              </a:ext>
            </a:extLst>
          </p:cNvPr>
          <p:cNvSpPr txBox="1"/>
          <p:nvPr/>
        </p:nvSpPr>
        <p:spPr>
          <a:xfrm>
            <a:off x="451524" y="4666015"/>
            <a:ext cx="243176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solidFill>
                  <a:schemeClr val="accent6"/>
                </a:solidFill>
                <a:cs typeface="Arial" pitchFamily="34" charset="0"/>
              </a:rPr>
              <a:t>실시간 차트 그려주기</a:t>
            </a:r>
            <a:endParaRPr lang="en-US" altLang="ko-KR" sz="1600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789730" y="1433010"/>
            <a:ext cx="45020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b="1" spc="-150" dirty="0" smtClean="0">
                <a:solidFill>
                  <a:schemeClr val="bg1"/>
                </a:solidFill>
              </a:rPr>
              <a:t>계획</a:t>
            </a:r>
            <a:endParaRPr lang="en-US" sz="2800" b="1" spc="-150" dirty="0">
              <a:solidFill>
                <a:schemeClr val="bg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789730" y="2062666"/>
            <a:ext cx="42573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cs typeface="Arial" pitchFamily="34" charset="0"/>
              </a:rPr>
              <a:t>1. </a:t>
            </a:r>
            <a:r>
              <a:rPr lang="ko-KR" altLang="en-US" sz="1200" dirty="0" smtClean="0">
                <a:cs typeface="Arial" pitchFamily="34" charset="0"/>
              </a:rPr>
              <a:t>실시간 데이터의 </a:t>
            </a:r>
            <a:r>
              <a:rPr lang="en-US" altLang="ko-KR" sz="1200" dirty="0" smtClean="0">
                <a:cs typeface="Arial" pitchFamily="34" charset="0"/>
              </a:rPr>
              <a:t>JSON</a:t>
            </a:r>
            <a:r>
              <a:rPr lang="ko-KR" altLang="en-US" sz="1200" dirty="0" smtClean="0">
                <a:cs typeface="Arial" pitchFamily="34" charset="0"/>
              </a:rPr>
              <a:t>파일을 가져와 </a:t>
            </a:r>
            <a:r>
              <a:rPr lang="en-US" altLang="ko-KR" sz="1200" dirty="0" smtClean="0">
                <a:cs typeface="Arial" pitchFamily="34" charset="0"/>
              </a:rPr>
              <a:t>SSE(</a:t>
            </a:r>
            <a:r>
              <a:rPr lang="ko-KR" altLang="en-US" sz="1200" dirty="0"/>
              <a:t>서버와 한번 연결을 </a:t>
            </a:r>
            <a:r>
              <a:rPr lang="ko-KR" altLang="en-US" sz="1200" dirty="0" err="1"/>
              <a:t>맺고나면</a:t>
            </a:r>
            <a:r>
              <a:rPr lang="ko-KR" altLang="en-US" sz="1200" dirty="0"/>
              <a:t> 일정 </a:t>
            </a:r>
            <a:r>
              <a:rPr lang="ko-KR" altLang="en-US" sz="1200" dirty="0" err="1"/>
              <a:t>시간동안</a:t>
            </a:r>
            <a:r>
              <a:rPr lang="ko-KR" altLang="en-US" sz="1200" dirty="0"/>
              <a:t> 서버에서 변경이 발생할 때마다 데이터를 </a:t>
            </a:r>
            <a:r>
              <a:rPr lang="ko-KR" altLang="en-US" sz="1200" dirty="0" err="1"/>
              <a:t>전송받는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방법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을 구현  </a:t>
            </a:r>
            <a:endParaRPr lang="en-US" altLang="ko-KR" sz="12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 smtClean="0"/>
              <a:t>=&gt; </a:t>
            </a:r>
            <a:r>
              <a:rPr lang="ko-KR" altLang="en-US" sz="1200" dirty="0" smtClean="0"/>
              <a:t>실시간으로 데이터를 가져와서 차트 그려주기</a:t>
            </a:r>
            <a:endParaRPr lang="en-US" altLang="ko-KR" sz="12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cs typeface="Arial" pitchFamily="34" charset="0"/>
              </a:rPr>
              <a:t>2. </a:t>
            </a:r>
            <a:r>
              <a:rPr lang="ko-KR" altLang="en-US" sz="1200" dirty="0" smtClean="0">
                <a:cs typeface="Arial" pitchFamily="34" charset="0"/>
              </a:rPr>
              <a:t>실시간 데이터와 과거 차트를 기반으로 </a:t>
            </a:r>
            <a:r>
              <a:rPr lang="ko-KR" altLang="en-US" sz="1200" dirty="0" err="1" smtClean="0">
                <a:cs typeface="Arial" pitchFamily="34" charset="0"/>
              </a:rPr>
              <a:t>머신러닝을</a:t>
            </a:r>
            <a:r>
              <a:rPr lang="ko-KR" altLang="en-US" sz="1200" dirty="0" smtClean="0">
                <a:cs typeface="Arial" pitchFamily="34" charset="0"/>
              </a:rPr>
              <a:t> 구현하여 미래 주가를 예측하는 프로그램 구현</a:t>
            </a:r>
            <a:endParaRPr lang="en-US" altLang="ko-KR" sz="1200" dirty="0" smtClean="0"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200" dirty="0"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cs typeface="Arial" pitchFamily="34" charset="0"/>
              </a:rPr>
              <a:t>3. </a:t>
            </a:r>
            <a:r>
              <a:rPr lang="ko-KR" altLang="en-US" sz="1200" dirty="0" smtClean="0">
                <a:cs typeface="Arial" pitchFamily="34" charset="0"/>
              </a:rPr>
              <a:t> 기간별로 키워드 </a:t>
            </a:r>
            <a:r>
              <a:rPr lang="ko-KR" altLang="en-US" sz="1200" dirty="0" err="1" smtClean="0">
                <a:cs typeface="Arial" pitchFamily="34" charset="0"/>
              </a:rPr>
              <a:t>검색량을</a:t>
            </a:r>
            <a:r>
              <a:rPr lang="ko-KR" altLang="en-US" sz="1200" dirty="0" smtClean="0">
                <a:cs typeface="Arial" pitchFamily="34" charset="0"/>
              </a:rPr>
              <a:t> 수집하여 키워드 </a:t>
            </a:r>
            <a:r>
              <a:rPr lang="ko-KR" altLang="en-US" sz="1200" dirty="0" err="1" smtClean="0">
                <a:cs typeface="Arial" pitchFamily="34" charset="0"/>
              </a:rPr>
              <a:t>검색빈도</a:t>
            </a:r>
            <a:r>
              <a:rPr lang="ko-KR" altLang="en-US" sz="1200" dirty="0" smtClean="0">
                <a:cs typeface="Arial" pitchFamily="34" charset="0"/>
              </a:rPr>
              <a:t> 차트 구현</a:t>
            </a:r>
            <a:endParaRPr lang="en-US" altLang="ko-KR" sz="1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83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210424" y="2910883"/>
            <a:ext cx="4981575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7210345" y="3809845"/>
            <a:ext cx="4981514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67" dirty="0" smtClean="0">
                <a:solidFill>
                  <a:schemeClr val="bg1"/>
                </a:solidFill>
                <a:cs typeface="Arial" pitchFamily="34" charset="0"/>
              </a:rPr>
              <a:t>감사합니다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815304"/>
            <a:ext cx="5786531" cy="4344630"/>
            <a:chOff x="5885014" y="654503"/>
            <a:chExt cx="5786531" cy="43446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DE8CF79-C4DC-4256-B3FC-D8396EF89A35}"/>
                </a:ext>
              </a:extLst>
            </p:cNvPr>
            <p:cNvGrpSpPr/>
            <p:nvPr/>
          </p:nvGrpSpPr>
          <p:grpSpPr>
            <a:xfrm>
              <a:off x="6903916" y="718301"/>
              <a:ext cx="4726109" cy="816438"/>
              <a:chOff x="6751979" y="1666120"/>
              <a:chExt cx="4526164" cy="81643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8E1C952-85DD-4DB6-AAE3-6860651F3B58}"/>
                  </a:ext>
                </a:extLst>
              </p:cNvPr>
              <p:cNvSpPr txBox="1"/>
              <p:nvPr/>
            </p:nvSpPr>
            <p:spPr>
              <a:xfrm>
                <a:off x="6770451" y="2144004"/>
                <a:ext cx="450769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 smtClean="0">
                    <a:solidFill>
                      <a:schemeClr val="bg1"/>
                    </a:solidFill>
                    <a:cs typeface="Arial" pitchFamily="34" charset="0"/>
                  </a:rPr>
                  <a:t>프로젝트 주제 및 의도</a:t>
                </a:r>
                <a:endParaRPr lang="en-US" altLang="ko-KR" sz="16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ko-KR" altLang="en-US" sz="3200" b="1" dirty="0" smtClean="0">
                    <a:solidFill>
                      <a:schemeClr val="bg1"/>
                    </a:solidFill>
                    <a:cs typeface="Arial" pitchFamily="34" charset="0"/>
                  </a:rPr>
                  <a:t>프로젝트 주제</a:t>
                </a:r>
                <a:endParaRPr lang="ko-KR" altLang="en-US" sz="3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6944A9-8317-4701-8923-95546EBC6A81}"/>
                </a:ext>
              </a:extLst>
            </p:cNvPr>
            <p:cNvSpPr txBox="1"/>
            <p:nvPr/>
          </p:nvSpPr>
          <p:spPr>
            <a:xfrm>
              <a:off x="6903916" y="1889512"/>
              <a:ext cx="4706821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bg1"/>
                  </a:solidFill>
                  <a:cs typeface="Arial" pitchFamily="34" charset="0"/>
                </a:rPr>
                <a:t>프로젝트 구현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4716221-0920-43D2-8214-692D549C8529}"/>
                </a:ext>
              </a:extLst>
            </p:cNvPr>
            <p:cNvGrpSpPr/>
            <p:nvPr/>
          </p:nvGrpSpPr>
          <p:grpSpPr>
            <a:xfrm>
              <a:off x="6903917" y="3060723"/>
              <a:ext cx="4767628" cy="768730"/>
              <a:chOff x="6751979" y="1666120"/>
              <a:chExt cx="4565926" cy="768730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A8B8FD6-80F9-4576-90AF-C6AE8A378DB0}"/>
                  </a:ext>
                </a:extLst>
              </p:cNvPr>
              <p:cNvSpPr txBox="1"/>
              <p:nvPr/>
            </p:nvSpPr>
            <p:spPr>
              <a:xfrm>
                <a:off x="6810213" y="2157851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84775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ko-KR" altLang="en-US" sz="3200" b="1" dirty="0" smtClean="0">
                    <a:solidFill>
                      <a:schemeClr val="bg1"/>
                    </a:solidFill>
                    <a:cs typeface="Arial" pitchFamily="34" charset="0"/>
                  </a:rPr>
                  <a:t>주요 화면</a:t>
                </a:r>
                <a:endParaRPr lang="ko-KR" altLang="en-US" sz="3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4F95DDF-9AF8-4AF7-867B-79BCE192BEEE}"/>
                </a:ext>
              </a:extLst>
            </p:cNvPr>
            <p:cNvSpPr txBox="1"/>
            <p:nvPr/>
          </p:nvSpPr>
          <p:spPr>
            <a:xfrm>
              <a:off x="6964722" y="4168136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700" b="1" dirty="0" smtClean="0">
                  <a:solidFill>
                    <a:schemeClr val="bg1"/>
                  </a:solidFill>
                  <a:cs typeface="Arial" pitchFamily="34" charset="0"/>
                </a:rPr>
                <a:t>향후 계획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416813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637838" y="41374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bg1"/>
                </a:solidFill>
                <a:cs typeface="Arial" pitchFamily="34" charset="0"/>
              </a:rPr>
              <a:t>목차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E1C952-85DD-4DB6-AAE3-6860651F3B58}"/>
              </a:ext>
            </a:extLst>
          </p:cNvPr>
          <p:cNvSpPr txBox="1"/>
          <p:nvPr/>
        </p:nvSpPr>
        <p:spPr>
          <a:xfrm>
            <a:off x="6893387" y="3608336"/>
            <a:ext cx="4706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cs typeface="Arial" pitchFamily="34" charset="0"/>
              </a:rPr>
              <a:t>데이터와 주요 기능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E1C952-85DD-4DB6-AAE3-6860651F3B58}"/>
              </a:ext>
            </a:extLst>
          </p:cNvPr>
          <p:cNvSpPr txBox="1"/>
          <p:nvPr/>
        </p:nvSpPr>
        <p:spPr>
          <a:xfrm>
            <a:off x="6934907" y="4793282"/>
            <a:ext cx="4706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solidFill>
                  <a:schemeClr val="bg1"/>
                </a:solidFill>
                <a:cs typeface="Arial" pitchFamily="34" charset="0"/>
              </a:rPr>
              <a:t>스프링 화면 구현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E1C952-85DD-4DB6-AAE3-6860651F3B58}"/>
              </a:ext>
            </a:extLst>
          </p:cNvPr>
          <p:cNvSpPr txBox="1"/>
          <p:nvPr/>
        </p:nvSpPr>
        <p:spPr>
          <a:xfrm>
            <a:off x="6934905" y="5964605"/>
            <a:ext cx="4706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cs typeface="Arial" pitchFamily="34" charset="0"/>
              </a:rPr>
              <a:t>향후 발전 가능성 및 비전 제시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568878" y="3487055"/>
            <a:ext cx="7054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800" dirty="0" smtClean="0">
                <a:solidFill>
                  <a:schemeClr val="bg1"/>
                </a:solidFill>
                <a:cs typeface="Arial" pitchFamily="34" charset="0"/>
              </a:rPr>
              <a:t>프로젝트 주제 기획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2568920" y="4192103"/>
            <a:ext cx="705416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--- </a:t>
            </a:r>
            <a:r>
              <a:rPr lang="ko-KR" altLang="en-US" sz="1867" dirty="0" smtClean="0">
                <a:solidFill>
                  <a:schemeClr val="bg1"/>
                </a:solidFill>
                <a:cs typeface="Arial" pitchFamily="34" charset="0"/>
              </a:rPr>
              <a:t>주식 데이터 차트 그리기 </a:t>
            </a:r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---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94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프로젝트 </a:t>
            </a:r>
            <a:r>
              <a:rPr lang="ko-KR" altLang="en-US" dirty="0" err="1" smtClean="0"/>
              <a:t>기한별</a:t>
            </a:r>
            <a:r>
              <a:rPr lang="ko-KR" altLang="en-US" dirty="0" smtClean="0"/>
              <a:t> 계획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BA1737-26B2-47E1-94E6-9E8A0881D0D8}"/>
              </a:ext>
            </a:extLst>
          </p:cNvPr>
          <p:cNvCxnSpPr>
            <a:cxnSpLocks/>
          </p:cNvCxnSpPr>
          <p:nvPr/>
        </p:nvCxnSpPr>
        <p:spPr>
          <a:xfrm>
            <a:off x="904143" y="5149875"/>
            <a:ext cx="10383715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E5A1297-0287-4590-9FB9-7F3A631EACA2}"/>
              </a:ext>
            </a:extLst>
          </p:cNvPr>
          <p:cNvSpPr/>
          <p:nvPr/>
        </p:nvSpPr>
        <p:spPr>
          <a:xfrm rot="18900000">
            <a:off x="1293084" y="4919532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349D49-0952-42B0-BA28-C715128C0EF7}"/>
              </a:ext>
            </a:extLst>
          </p:cNvPr>
          <p:cNvSpPr txBox="1"/>
          <p:nvPr/>
        </p:nvSpPr>
        <p:spPr>
          <a:xfrm>
            <a:off x="960631" y="5441061"/>
            <a:ext cx="133992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2023.08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8CDC5EC-49E4-45D3-B5AD-722F281E95A9}"/>
              </a:ext>
            </a:extLst>
          </p:cNvPr>
          <p:cNvSpPr/>
          <p:nvPr/>
        </p:nvSpPr>
        <p:spPr>
          <a:xfrm>
            <a:off x="1406583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6DEDF2E-9E6C-4F21-A453-CDC23AA147B3}"/>
              </a:ext>
            </a:extLst>
          </p:cNvPr>
          <p:cNvSpPr/>
          <p:nvPr/>
        </p:nvSpPr>
        <p:spPr>
          <a:xfrm rot="18900000">
            <a:off x="3583782" y="4919532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9ECC13-6105-4C8C-A418-6C1469B1D599}"/>
              </a:ext>
            </a:extLst>
          </p:cNvPr>
          <p:cNvSpPr txBox="1"/>
          <p:nvPr/>
        </p:nvSpPr>
        <p:spPr>
          <a:xfrm>
            <a:off x="3251329" y="5441061"/>
            <a:ext cx="133992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2023.08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E6FA25-65B3-420D-A130-9D75ADFFF652}"/>
              </a:ext>
            </a:extLst>
          </p:cNvPr>
          <p:cNvSpPr/>
          <p:nvPr/>
        </p:nvSpPr>
        <p:spPr>
          <a:xfrm>
            <a:off x="3697281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A15BF5D-805B-42FC-B94C-AE963FB34467}"/>
              </a:ext>
            </a:extLst>
          </p:cNvPr>
          <p:cNvSpPr/>
          <p:nvPr/>
        </p:nvSpPr>
        <p:spPr>
          <a:xfrm rot="18900000">
            <a:off x="5874480" y="4919532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031FA0-CD77-479E-8E3B-C9B70E9F8488}"/>
              </a:ext>
            </a:extLst>
          </p:cNvPr>
          <p:cNvSpPr txBox="1"/>
          <p:nvPr/>
        </p:nvSpPr>
        <p:spPr>
          <a:xfrm>
            <a:off x="5542027" y="5441061"/>
            <a:ext cx="137050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2023.09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989E99A-56E0-4BAC-8664-3FB87934CF36}"/>
              </a:ext>
            </a:extLst>
          </p:cNvPr>
          <p:cNvSpPr/>
          <p:nvPr/>
        </p:nvSpPr>
        <p:spPr>
          <a:xfrm>
            <a:off x="5987979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B610108-9811-4D95-9C85-158323661C89}"/>
              </a:ext>
            </a:extLst>
          </p:cNvPr>
          <p:cNvSpPr/>
          <p:nvPr/>
        </p:nvSpPr>
        <p:spPr>
          <a:xfrm rot="18900000">
            <a:off x="8165178" y="4919532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454C18-7E4D-4AC0-880B-6B1E185460AA}"/>
              </a:ext>
            </a:extLst>
          </p:cNvPr>
          <p:cNvSpPr txBox="1"/>
          <p:nvPr/>
        </p:nvSpPr>
        <p:spPr>
          <a:xfrm>
            <a:off x="7832725" y="5441061"/>
            <a:ext cx="133644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2023.09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96E3AAD-AFC5-4927-BCDB-B1DD217E5EE9}"/>
              </a:ext>
            </a:extLst>
          </p:cNvPr>
          <p:cNvSpPr/>
          <p:nvPr/>
        </p:nvSpPr>
        <p:spPr>
          <a:xfrm>
            <a:off x="8278677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CE2AFDF-4A91-4984-B6C3-AA4D10912F94}"/>
              </a:ext>
            </a:extLst>
          </p:cNvPr>
          <p:cNvSpPr/>
          <p:nvPr/>
        </p:nvSpPr>
        <p:spPr>
          <a:xfrm rot="18900000">
            <a:off x="10455876" y="4919532"/>
            <a:ext cx="432048" cy="4320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C3C604-B1EB-4DDD-843C-BE972F220F26}"/>
              </a:ext>
            </a:extLst>
          </p:cNvPr>
          <p:cNvSpPr txBox="1"/>
          <p:nvPr/>
        </p:nvSpPr>
        <p:spPr>
          <a:xfrm>
            <a:off x="10123423" y="5441061"/>
            <a:ext cx="129399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2023.09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BE97DF5-9676-49E0-B12F-7169B975D84C}"/>
              </a:ext>
            </a:extLst>
          </p:cNvPr>
          <p:cNvSpPr/>
          <p:nvPr/>
        </p:nvSpPr>
        <p:spPr>
          <a:xfrm>
            <a:off x="10569375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ounded Rectangle 51">
            <a:extLst>
              <a:ext uri="{FF2B5EF4-FFF2-40B4-BE49-F238E27FC236}">
                <a16:creationId xmlns:a16="http://schemas.microsoft.com/office/drawing/2014/main" id="{8F5BA0AF-A72E-4256-BE4D-8FBDB152EE59}"/>
              </a:ext>
            </a:extLst>
          </p:cNvPr>
          <p:cNvSpPr/>
          <p:nvPr/>
        </p:nvSpPr>
        <p:spPr>
          <a:xfrm>
            <a:off x="1487949" y="4262233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BC624F9-EC82-4A3D-932A-A0D751699EEA}"/>
              </a:ext>
            </a:extLst>
          </p:cNvPr>
          <p:cNvGrpSpPr/>
          <p:nvPr/>
        </p:nvGrpSpPr>
        <p:grpSpPr>
          <a:xfrm>
            <a:off x="1528949" y="2587562"/>
            <a:ext cx="1653487" cy="1060389"/>
            <a:chOff x="1674703" y="1783536"/>
            <a:chExt cx="1068233" cy="106038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94B8375-83D4-4464-8546-55C67D53BC14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주제 선정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주식데이터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구현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관련 뉴스 구현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대시보드 생성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1F69C21-29A0-4CB2-848C-4FE19C8DDB3C}"/>
                </a:ext>
              </a:extLst>
            </p:cNvPr>
            <p:cNvSpPr txBox="1"/>
            <p:nvPr/>
          </p:nvSpPr>
          <p:spPr>
            <a:xfrm>
              <a:off x="1674703" y="1783536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2023.08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945E63C-3072-4DFA-BA98-CBEE79C550C3}"/>
              </a:ext>
            </a:extLst>
          </p:cNvPr>
          <p:cNvCxnSpPr/>
          <p:nvPr/>
        </p:nvCxnSpPr>
        <p:spPr>
          <a:xfrm>
            <a:off x="1487950" y="253719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52">
            <a:extLst>
              <a:ext uri="{FF2B5EF4-FFF2-40B4-BE49-F238E27FC236}">
                <a16:creationId xmlns:a16="http://schemas.microsoft.com/office/drawing/2014/main" id="{836CD8EE-67E0-426F-87B1-1CEC08693D16}"/>
              </a:ext>
            </a:extLst>
          </p:cNvPr>
          <p:cNvSpPr/>
          <p:nvPr/>
        </p:nvSpPr>
        <p:spPr>
          <a:xfrm>
            <a:off x="3774324" y="4059898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F29E345-1DCA-4195-AC2B-0A0D78AEA7F9}"/>
              </a:ext>
            </a:extLst>
          </p:cNvPr>
          <p:cNvGrpSpPr/>
          <p:nvPr/>
        </p:nvGrpSpPr>
        <p:grpSpPr>
          <a:xfrm>
            <a:off x="3861421" y="2374952"/>
            <a:ext cx="1923578" cy="1077218"/>
            <a:chOff x="1704484" y="1766707"/>
            <a:chExt cx="1038452" cy="107721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2C55FB7-65A7-49E5-8854-514B42525A3F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계획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한국투자증권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API</a:t>
              </a: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다음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주식뉴스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크롤링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DB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구현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3DB14B2-14C0-4113-87EB-B56BA0672E06}"/>
                </a:ext>
              </a:extLst>
            </p:cNvPr>
            <p:cNvSpPr txBox="1"/>
            <p:nvPr/>
          </p:nvSpPr>
          <p:spPr>
            <a:xfrm>
              <a:off x="1704484" y="1766707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2023.08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6314678-9DF4-48F2-8A24-A4D7A50D3AE0}"/>
              </a:ext>
            </a:extLst>
          </p:cNvPr>
          <p:cNvCxnSpPr/>
          <p:nvPr/>
        </p:nvCxnSpPr>
        <p:spPr>
          <a:xfrm>
            <a:off x="3774325" y="2336116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53">
            <a:extLst>
              <a:ext uri="{FF2B5EF4-FFF2-40B4-BE49-F238E27FC236}">
                <a16:creationId xmlns:a16="http://schemas.microsoft.com/office/drawing/2014/main" id="{40B45065-DEAA-44FA-BF2B-442E31E2AB1B}"/>
              </a:ext>
            </a:extLst>
          </p:cNvPr>
          <p:cNvSpPr/>
          <p:nvPr/>
        </p:nvSpPr>
        <p:spPr>
          <a:xfrm>
            <a:off x="6060699" y="3854419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E891F37-9056-45DE-8417-329E771A3C7E}"/>
              </a:ext>
            </a:extLst>
          </p:cNvPr>
          <p:cNvGrpSpPr/>
          <p:nvPr/>
        </p:nvGrpSpPr>
        <p:grpSpPr>
          <a:xfrm>
            <a:off x="6147796" y="2179171"/>
            <a:ext cx="1607390" cy="1077218"/>
            <a:chOff x="1704484" y="1766707"/>
            <a:chExt cx="1038452" cy="107721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55FA7FF-3EC2-4FFF-BDD0-1F77974A36BF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페이지 디자인 구현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FOOTER, MAIN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HEADER HTML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과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CSS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설정 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457FA7F-9CAD-4D59-9ACA-C35846779648}"/>
                </a:ext>
              </a:extLst>
            </p:cNvPr>
            <p:cNvSpPr txBox="1"/>
            <p:nvPr/>
          </p:nvSpPr>
          <p:spPr>
            <a:xfrm>
              <a:off x="1704484" y="1766707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2023.09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8110DDC-E9A4-4561-A4A9-DF8A1B8259D4}"/>
              </a:ext>
            </a:extLst>
          </p:cNvPr>
          <p:cNvCxnSpPr/>
          <p:nvPr/>
        </p:nvCxnSpPr>
        <p:spPr>
          <a:xfrm>
            <a:off x="6060700" y="213188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54">
            <a:extLst>
              <a:ext uri="{FF2B5EF4-FFF2-40B4-BE49-F238E27FC236}">
                <a16:creationId xmlns:a16="http://schemas.microsoft.com/office/drawing/2014/main" id="{F5023ADE-B1B0-4222-868B-BA3B33191A46}"/>
              </a:ext>
            </a:extLst>
          </p:cNvPr>
          <p:cNvSpPr/>
          <p:nvPr/>
        </p:nvSpPr>
        <p:spPr>
          <a:xfrm>
            <a:off x="8347075" y="3645796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C50CAD3-614D-4A7E-BB22-02333AB0A545}"/>
              </a:ext>
            </a:extLst>
          </p:cNvPr>
          <p:cNvGrpSpPr/>
          <p:nvPr/>
        </p:nvGrpSpPr>
        <p:grpSpPr>
          <a:xfrm>
            <a:off x="8434172" y="1983390"/>
            <a:ext cx="1607390" cy="1446550"/>
            <a:chOff x="1704484" y="1766707"/>
            <a:chExt cx="1038452" cy="144655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826265D-10D1-4C16-B59F-C069B3E076F7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대시보드 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SPRING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사용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로그인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차트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뉴스기사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데이터베이스 저장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9997F02-0337-4E08-8839-1E5F78FDFD58}"/>
                </a:ext>
              </a:extLst>
            </p:cNvPr>
            <p:cNvSpPr txBox="1"/>
            <p:nvPr/>
          </p:nvSpPr>
          <p:spPr>
            <a:xfrm>
              <a:off x="1704484" y="1766707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2023.09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EEA21C-F499-485A-943E-0B75AF6DA277}"/>
              </a:ext>
            </a:extLst>
          </p:cNvPr>
          <p:cNvCxnSpPr/>
          <p:nvPr/>
        </p:nvCxnSpPr>
        <p:spPr>
          <a:xfrm>
            <a:off x="8347076" y="1949854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프로젝트 의도 및 </a:t>
            </a:r>
            <a:r>
              <a:rPr lang="ko-KR" altLang="en-US" sz="5400" b="1" dirty="0" err="1" smtClean="0">
                <a:solidFill>
                  <a:schemeClr val="bg1"/>
                </a:solidFill>
                <a:cs typeface="Arial" pitchFamily="34" charset="0"/>
              </a:rPr>
              <a:t>차별점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4" name="Group 165">
            <a:extLst>
              <a:ext uri="{FF2B5EF4-FFF2-40B4-BE49-F238E27FC236}">
                <a16:creationId xmlns:a16="http://schemas.microsoft.com/office/drawing/2014/main" id="{819FC519-9117-4DDB-9536-45654BEDF614}"/>
              </a:ext>
            </a:extLst>
          </p:cNvPr>
          <p:cNvGrpSpPr/>
          <p:nvPr/>
        </p:nvGrpSpPr>
        <p:grpSpPr>
          <a:xfrm>
            <a:off x="7639907" y="1289794"/>
            <a:ext cx="3768572" cy="5448182"/>
            <a:chOff x="605168" y="1966954"/>
            <a:chExt cx="3230663" cy="4670534"/>
          </a:xfrm>
        </p:grpSpPr>
        <p:grpSp>
          <p:nvGrpSpPr>
            <p:cNvPr id="35" name="Group 164">
              <a:extLst>
                <a:ext uri="{FF2B5EF4-FFF2-40B4-BE49-F238E27FC236}">
                  <a16:creationId xmlns:a16="http://schemas.microsoft.com/office/drawing/2014/main" id="{B16A2346-704C-4CEE-84C2-83B24E6F1F7B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37" name="Rounded Rectangle 49">
                <a:extLst>
                  <a:ext uri="{FF2B5EF4-FFF2-40B4-BE49-F238E27FC236}">
                    <a16:creationId xmlns:a16="http://schemas.microsoft.com/office/drawing/2014/main" id="{644D4B15-67D2-44C6-8D5B-E072CDB8B8A0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38" name="Group 89">
                <a:extLst>
                  <a:ext uri="{FF2B5EF4-FFF2-40B4-BE49-F238E27FC236}">
                    <a16:creationId xmlns:a16="http://schemas.microsoft.com/office/drawing/2014/main" id="{6A9AF042-E95F-41E9-86E7-41B3F92E9847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6" name="Rectangle: Rounded Corners 162">
                  <a:extLst>
                    <a:ext uri="{FF2B5EF4-FFF2-40B4-BE49-F238E27FC236}">
                      <a16:creationId xmlns:a16="http://schemas.microsoft.com/office/drawing/2014/main" id="{7F0EFFA3-2F12-4EA8-9929-535A9063839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: Rounded Corners 163">
                  <a:extLst>
                    <a:ext uri="{FF2B5EF4-FFF2-40B4-BE49-F238E27FC236}">
                      <a16:creationId xmlns:a16="http://schemas.microsoft.com/office/drawing/2014/main" id="{075C7D2F-57CD-43C8-9A14-E46E98A5CA7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91">
                <a:extLst>
                  <a:ext uri="{FF2B5EF4-FFF2-40B4-BE49-F238E27FC236}">
                    <a16:creationId xmlns:a16="http://schemas.microsoft.com/office/drawing/2014/main" id="{ED0D65F0-BD60-4509-B6C7-23DD1C8D87DB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64" name="Rectangle: Rounded Corners 158">
                  <a:extLst>
                    <a:ext uri="{FF2B5EF4-FFF2-40B4-BE49-F238E27FC236}">
                      <a16:creationId xmlns:a16="http://schemas.microsoft.com/office/drawing/2014/main" id="{BF5FEB66-C7DC-406C-8EE5-723C2476393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: Rounded Corners 159">
                  <a:extLst>
                    <a:ext uri="{FF2B5EF4-FFF2-40B4-BE49-F238E27FC236}">
                      <a16:creationId xmlns:a16="http://schemas.microsoft.com/office/drawing/2014/main" id="{32BD1EF4-926B-4A5B-8C0C-C886957579E2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94">
                <a:extLst>
                  <a:ext uri="{FF2B5EF4-FFF2-40B4-BE49-F238E27FC236}">
                    <a16:creationId xmlns:a16="http://schemas.microsoft.com/office/drawing/2014/main" id="{58943AD2-5732-42C5-ACEF-EEA80A0806DE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62" name="Rectangle: Rounded Corners 152">
                  <a:extLst>
                    <a:ext uri="{FF2B5EF4-FFF2-40B4-BE49-F238E27FC236}">
                      <a16:creationId xmlns:a16="http://schemas.microsoft.com/office/drawing/2014/main" id="{D583D2A4-289B-4015-A03E-B4DDD4D08CFD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: Rounded Corners 153">
                  <a:extLst>
                    <a:ext uri="{FF2B5EF4-FFF2-40B4-BE49-F238E27FC236}">
                      <a16:creationId xmlns:a16="http://schemas.microsoft.com/office/drawing/2014/main" id="{2E6EA04D-B48A-4389-AA12-9BA479FE07CD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1" name="Group 98">
                <a:extLst>
                  <a:ext uri="{FF2B5EF4-FFF2-40B4-BE49-F238E27FC236}">
                    <a16:creationId xmlns:a16="http://schemas.microsoft.com/office/drawing/2014/main" id="{084FCAB1-C24E-4F89-8B4C-A2C411C2B317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0" name="Rectangle: Rounded Corners 144">
                  <a:extLst>
                    <a:ext uri="{FF2B5EF4-FFF2-40B4-BE49-F238E27FC236}">
                      <a16:creationId xmlns:a16="http://schemas.microsoft.com/office/drawing/2014/main" id="{6526458D-B6F5-4A78-BA91-65FC7D8297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: Rounded Corners 145">
                  <a:extLst>
                    <a:ext uri="{FF2B5EF4-FFF2-40B4-BE49-F238E27FC236}">
                      <a16:creationId xmlns:a16="http://schemas.microsoft.com/office/drawing/2014/main" id="{B4274061-C04F-4DAC-B256-C87FA2C91EC2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99">
                <a:extLst>
                  <a:ext uri="{FF2B5EF4-FFF2-40B4-BE49-F238E27FC236}">
                    <a16:creationId xmlns:a16="http://schemas.microsoft.com/office/drawing/2014/main" id="{AD618CC1-619A-48EC-887D-4AE2DB15788C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8" name="Rectangle: Rounded Corners 142">
                  <a:extLst>
                    <a:ext uri="{FF2B5EF4-FFF2-40B4-BE49-F238E27FC236}">
                      <a16:creationId xmlns:a16="http://schemas.microsoft.com/office/drawing/2014/main" id="{BD95836A-EC15-4E4D-875B-482EFA70CD1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: Rounded Corners 143">
                  <a:extLst>
                    <a:ext uri="{FF2B5EF4-FFF2-40B4-BE49-F238E27FC236}">
                      <a16:creationId xmlns:a16="http://schemas.microsoft.com/office/drawing/2014/main" id="{5DB37E7B-676F-49A4-9211-C8864C178A8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108">
                <a:extLst>
                  <a:ext uri="{FF2B5EF4-FFF2-40B4-BE49-F238E27FC236}">
                    <a16:creationId xmlns:a16="http://schemas.microsoft.com/office/drawing/2014/main" id="{A4762823-8855-4673-B42C-398DD03C97CA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6" name="Rectangle: Rounded Corners 124">
                  <a:extLst>
                    <a:ext uri="{FF2B5EF4-FFF2-40B4-BE49-F238E27FC236}">
                      <a16:creationId xmlns:a16="http://schemas.microsoft.com/office/drawing/2014/main" id="{CF5C6ED6-1FD2-4C12-BB72-97F4F15FF82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: Rounded Corners 125">
                  <a:extLst>
                    <a:ext uri="{FF2B5EF4-FFF2-40B4-BE49-F238E27FC236}">
                      <a16:creationId xmlns:a16="http://schemas.microsoft.com/office/drawing/2014/main" id="{ECDFB5AC-51F6-43CE-9FA4-7E536464848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109">
                <a:extLst>
                  <a:ext uri="{FF2B5EF4-FFF2-40B4-BE49-F238E27FC236}">
                    <a16:creationId xmlns:a16="http://schemas.microsoft.com/office/drawing/2014/main" id="{C6B4F444-8A5A-4E29-AA3A-1E687960E821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54" name="Rectangle: Rounded Corners 122">
                  <a:extLst>
                    <a:ext uri="{FF2B5EF4-FFF2-40B4-BE49-F238E27FC236}">
                      <a16:creationId xmlns:a16="http://schemas.microsoft.com/office/drawing/2014/main" id="{76E4B35B-7258-4D48-A7FC-827711924F9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: Rounded Corners 123">
                  <a:extLst>
                    <a:ext uri="{FF2B5EF4-FFF2-40B4-BE49-F238E27FC236}">
                      <a16:creationId xmlns:a16="http://schemas.microsoft.com/office/drawing/2014/main" id="{82D55CC6-8755-4F4F-A900-A257C779412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110">
                <a:extLst>
                  <a:ext uri="{FF2B5EF4-FFF2-40B4-BE49-F238E27FC236}">
                    <a16:creationId xmlns:a16="http://schemas.microsoft.com/office/drawing/2014/main" id="{5E72310A-E9CA-4D97-9162-E1A61BFD3FBC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2" name="Rectangle: Rounded Corners 120">
                  <a:extLst>
                    <a:ext uri="{FF2B5EF4-FFF2-40B4-BE49-F238E27FC236}">
                      <a16:creationId xmlns:a16="http://schemas.microsoft.com/office/drawing/2014/main" id="{6CE8281A-0FD1-4C97-B943-CBD3CD5D942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: Rounded Corners 121">
                  <a:extLst>
                    <a:ext uri="{FF2B5EF4-FFF2-40B4-BE49-F238E27FC236}">
                      <a16:creationId xmlns:a16="http://schemas.microsoft.com/office/drawing/2014/main" id="{E000CD33-CEC3-420A-B7FF-D95EAF6B587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111">
                <a:extLst>
                  <a:ext uri="{FF2B5EF4-FFF2-40B4-BE49-F238E27FC236}">
                    <a16:creationId xmlns:a16="http://schemas.microsoft.com/office/drawing/2014/main" id="{E0170A36-06D3-474D-AEEB-0BC8C7A34A4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0" name="Rectangle: Rounded Corners 118">
                  <a:extLst>
                    <a:ext uri="{FF2B5EF4-FFF2-40B4-BE49-F238E27FC236}">
                      <a16:creationId xmlns:a16="http://schemas.microsoft.com/office/drawing/2014/main" id="{F2FCABD8-C8A0-4BA9-831F-2C4672EC713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Rectangle: Rounded Corners 119">
                  <a:extLst>
                    <a:ext uri="{FF2B5EF4-FFF2-40B4-BE49-F238E27FC236}">
                      <a16:creationId xmlns:a16="http://schemas.microsoft.com/office/drawing/2014/main" id="{7EFC9D04-E19A-43B1-BDF1-A9914C38896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112">
                <a:extLst>
                  <a:ext uri="{FF2B5EF4-FFF2-40B4-BE49-F238E27FC236}">
                    <a16:creationId xmlns:a16="http://schemas.microsoft.com/office/drawing/2014/main" id="{05C61B9E-8D48-45B9-BF9C-542EF212F5C7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48" name="Rectangle: Rounded Corners 116">
                  <a:extLst>
                    <a:ext uri="{FF2B5EF4-FFF2-40B4-BE49-F238E27FC236}">
                      <a16:creationId xmlns:a16="http://schemas.microsoft.com/office/drawing/2014/main" id="{65E31DB1-8751-405B-8716-2C354FE77E0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: Rounded Corners 117">
                  <a:extLst>
                    <a:ext uri="{FF2B5EF4-FFF2-40B4-BE49-F238E27FC236}">
                      <a16:creationId xmlns:a16="http://schemas.microsoft.com/office/drawing/2014/main" id="{DDF7B515-97D2-48E8-9ACB-B1FB78753607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6" name="Round Same Side Corner Rectangle 9">
              <a:extLst>
                <a:ext uri="{FF2B5EF4-FFF2-40B4-BE49-F238E27FC236}">
                  <a16:creationId xmlns:a16="http://schemas.microsoft.com/office/drawing/2014/main" id="{A7F26673-6B7F-4E73-9299-1D04A1E55A9D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96231" y="2179221"/>
            <a:ext cx="63169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</a:rPr>
              <a:t>의도</a:t>
            </a:r>
            <a:endParaRPr lang="en-US" altLang="ko-KR" sz="3600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1. </a:t>
            </a:r>
            <a:r>
              <a:rPr lang="ko-KR" altLang="en-US" dirty="0" smtClean="0">
                <a:solidFill>
                  <a:schemeClr val="bg1"/>
                </a:solidFill>
              </a:rPr>
              <a:t>실시간 및 과거 주식데이터와 본인의 구매     주식정보를 입력 시 실시간 데이터에 맞게 수익률을 보여주고 자료를 다운로드 받는 기능을 구현하고자 했음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2. SPRING </a:t>
            </a:r>
            <a:r>
              <a:rPr lang="ko-KR" altLang="en-US" dirty="0" smtClean="0">
                <a:solidFill>
                  <a:schemeClr val="bg1"/>
                </a:solidFill>
              </a:rPr>
              <a:t>실행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</a:rPr>
              <a:t>시 차트가 자동적으로 그려지는 기능을 구현하고자 했음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3. </a:t>
            </a:r>
            <a:r>
              <a:rPr lang="ko-KR" altLang="en-US" dirty="0" smtClean="0">
                <a:solidFill>
                  <a:schemeClr val="bg1"/>
                </a:solidFill>
              </a:rPr>
              <a:t>기간별 주식 차트와 키워드 검색 빈도를 구현하여 훗날 </a:t>
            </a:r>
            <a:r>
              <a:rPr lang="ko-KR" altLang="en-US" dirty="0" err="1" smtClean="0">
                <a:solidFill>
                  <a:schemeClr val="bg1"/>
                </a:solidFill>
              </a:rPr>
              <a:t>머신러닝을</a:t>
            </a:r>
            <a:r>
              <a:rPr lang="ko-KR" altLang="en-US" dirty="0" smtClean="0">
                <a:solidFill>
                  <a:schemeClr val="bg1"/>
                </a:solidFill>
              </a:rPr>
              <a:t> 구현하여 홈페이지를 구상하려는 계획을 수립 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96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데이터 수집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4" name="Group 165">
            <a:extLst>
              <a:ext uri="{FF2B5EF4-FFF2-40B4-BE49-F238E27FC236}">
                <a16:creationId xmlns:a16="http://schemas.microsoft.com/office/drawing/2014/main" id="{819FC519-9117-4DDB-9536-45654BEDF614}"/>
              </a:ext>
            </a:extLst>
          </p:cNvPr>
          <p:cNvGrpSpPr/>
          <p:nvPr/>
        </p:nvGrpSpPr>
        <p:grpSpPr>
          <a:xfrm>
            <a:off x="7639907" y="1289794"/>
            <a:ext cx="3768572" cy="5448182"/>
            <a:chOff x="605168" y="1966954"/>
            <a:chExt cx="3230663" cy="4670534"/>
          </a:xfrm>
        </p:grpSpPr>
        <p:grpSp>
          <p:nvGrpSpPr>
            <p:cNvPr id="35" name="Group 164">
              <a:extLst>
                <a:ext uri="{FF2B5EF4-FFF2-40B4-BE49-F238E27FC236}">
                  <a16:creationId xmlns:a16="http://schemas.microsoft.com/office/drawing/2014/main" id="{B16A2346-704C-4CEE-84C2-83B24E6F1F7B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37" name="Rounded Rectangle 49">
                <a:extLst>
                  <a:ext uri="{FF2B5EF4-FFF2-40B4-BE49-F238E27FC236}">
                    <a16:creationId xmlns:a16="http://schemas.microsoft.com/office/drawing/2014/main" id="{644D4B15-67D2-44C6-8D5B-E072CDB8B8A0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38" name="Group 89">
                <a:extLst>
                  <a:ext uri="{FF2B5EF4-FFF2-40B4-BE49-F238E27FC236}">
                    <a16:creationId xmlns:a16="http://schemas.microsoft.com/office/drawing/2014/main" id="{6A9AF042-E95F-41E9-86E7-41B3F92E9847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6" name="Rectangle: Rounded Corners 162">
                  <a:extLst>
                    <a:ext uri="{FF2B5EF4-FFF2-40B4-BE49-F238E27FC236}">
                      <a16:creationId xmlns:a16="http://schemas.microsoft.com/office/drawing/2014/main" id="{7F0EFFA3-2F12-4EA8-9929-535A9063839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: Rounded Corners 163">
                  <a:extLst>
                    <a:ext uri="{FF2B5EF4-FFF2-40B4-BE49-F238E27FC236}">
                      <a16:creationId xmlns:a16="http://schemas.microsoft.com/office/drawing/2014/main" id="{075C7D2F-57CD-43C8-9A14-E46E98A5CA7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91">
                <a:extLst>
                  <a:ext uri="{FF2B5EF4-FFF2-40B4-BE49-F238E27FC236}">
                    <a16:creationId xmlns:a16="http://schemas.microsoft.com/office/drawing/2014/main" id="{ED0D65F0-BD60-4509-B6C7-23DD1C8D87DB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64" name="Rectangle: Rounded Corners 158">
                  <a:extLst>
                    <a:ext uri="{FF2B5EF4-FFF2-40B4-BE49-F238E27FC236}">
                      <a16:creationId xmlns:a16="http://schemas.microsoft.com/office/drawing/2014/main" id="{BF5FEB66-C7DC-406C-8EE5-723C2476393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: Rounded Corners 159">
                  <a:extLst>
                    <a:ext uri="{FF2B5EF4-FFF2-40B4-BE49-F238E27FC236}">
                      <a16:creationId xmlns:a16="http://schemas.microsoft.com/office/drawing/2014/main" id="{32BD1EF4-926B-4A5B-8C0C-C886957579E2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94">
                <a:extLst>
                  <a:ext uri="{FF2B5EF4-FFF2-40B4-BE49-F238E27FC236}">
                    <a16:creationId xmlns:a16="http://schemas.microsoft.com/office/drawing/2014/main" id="{58943AD2-5732-42C5-ACEF-EEA80A0806DE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62" name="Rectangle: Rounded Corners 152">
                  <a:extLst>
                    <a:ext uri="{FF2B5EF4-FFF2-40B4-BE49-F238E27FC236}">
                      <a16:creationId xmlns:a16="http://schemas.microsoft.com/office/drawing/2014/main" id="{D583D2A4-289B-4015-A03E-B4DDD4D08CFD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: Rounded Corners 153">
                  <a:extLst>
                    <a:ext uri="{FF2B5EF4-FFF2-40B4-BE49-F238E27FC236}">
                      <a16:creationId xmlns:a16="http://schemas.microsoft.com/office/drawing/2014/main" id="{2E6EA04D-B48A-4389-AA12-9BA479FE07CD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1" name="Group 98">
                <a:extLst>
                  <a:ext uri="{FF2B5EF4-FFF2-40B4-BE49-F238E27FC236}">
                    <a16:creationId xmlns:a16="http://schemas.microsoft.com/office/drawing/2014/main" id="{084FCAB1-C24E-4F89-8B4C-A2C411C2B317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0" name="Rectangle: Rounded Corners 144">
                  <a:extLst>
                    <a:ext uri="{FF2B5EF4-FFF2-40B4-BE49-F238E27FC236}">
                      <a16:creationId xmlns:a16="http://schemas.microsoft.com/office/drawing/2014/main" id="{6526458D-B6F5-4A78-BA91-65FC7D8297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: Rounded Corners 145">
                  <a:extLst>
                    <a:ext uri="{FF2B5EF4-FFF2-40B4-BE49-F238E27FC236}">
                      <a16:creationId xmlns:a16="http://schemas.microsoft.com/office/drawing/2014/main" id="{B4274061-C04F-4DAC-B256-C87FA2C91EC2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99">
                <a:extLst>
                  <a:ext uri="{FF2B5EF4-FFF2-40B4-BE49-F238E27FC236}">
                    <a16:creationId xmlns:a16="http://schemas.microsoft.com/office/drawing/2014/main" id="{AD618CC1-619A-48EC-887D-4AE2DB15788C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8" name="Rectangle: Rounded Corners 142">
                  <a:extLst>
                    <a:ext uri="{FF2B5EF4-FFF2-40B4-BE49-F238E27FC236}">
                      <a16:creationId xmlns:a16="http://schemas.microsoft.com/office/drawing/2014/main" id="{BD95836A-EC15-4E4D-875B-482EFA70CD1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: Rounded Corners 143">
                  <a:extLst>
                    <a:ext uri="{FF2B5EF4-FFF2-40B4-BE49-F238E27FC236}">
                      <a16:creationId xmlns:a16="http://schemas.microsoft.com/office/drawing/2014/main" id="{5DB37E7B-676F-49A4-9211-C8864C178A8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108">
                <a:extLst>
                  <a:ext uri="{FF2B5EF4-FFF2-40B4-BE49-F238E27FC236}">
                    <a16:creationId xmlns:a16="http://schemas.microsoft.com/office/drawing/2014/main" id="{A4762823-8855-4673-B42C-398DD03C97CA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6" name="Rectangle: Rounded Corners 124">
                  <a:extLst>
                    <a:ext uri="{FF2B5EF4-FFF2-40B4-BE49-F238E27FC236}">
                      <a16:creationId xmlns:a16="http://schemas.microsoft.com/office/drawing/2014/main" id="{CF5C6ED6-1FD2-4C12-BB72-97F4F15FF82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: Rounded Corners 125">
                  <a:extLst>
                    <a:ext uri="{FF2B5EF4-FFF2-40B4-BE49-F238E27FC236}">
                      <a16:creationId xmlns:a16="http://schemas.microsoft.com/office/drawing/2014/main" id="{ECDFB5AC-51F6-43CE-9FA4-7E536464848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109">
                <a:extLst>
                  <a:ext uri="{FF2B5EF4-FFF2-40B4-BE49-F238E27FC236}">
                    <a16:creationId xmlns:a16="http://schemas.microsoft.com/office/drawing/2014/main" id="{C6B4F444-8A5A-4E29-AA3A-1E687960E821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54" name="Rectangle: Rounded Corners 122">
                  <a:extLst>
                    <a:ext uri="{FF2B5EF4-FFF2-40B4-BE49-F238E27FC236}">
                      <a16:creationId xmlns:a16="http://schemas.microsoft.com/office/drawing/2014/main" id="{76E4B35B-7258-4D48-A7FC-827711924F9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: Rounded Corners 123">
                  <a:extLst>
                    <a:ext uri="{FF2B5EF4-FFF2-40B4-BE49-F238E27FC236}">
                      <a16:creationId xmlns:a16="http://schemas.microsoft.com/office/drawing/2014/main" id="{82D55CC6-8755-4F4F-A900-A257C779412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110">
                <a:extLst>
                  <a:ext uri="{FF2B5EF4-FFF2-40B4-BE49-F238E27FC236}">
                    <a16:creationId xmlns:a16="http://schemas.microsoft.com/office/drawing/2014/main" id="{5E72310A-E9CA-4D97-9162-E1A61BFD3FBC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2" name="Rectangle: Rounded Corners 120">
                  <a:extLst>
                    <a:ext uri="{FF2B5EF4-FFF2-40B4-BE49-F238E27FC236}">
                      <a16:creationId xmlns:a16="http://schemas.microsoft.com/office/drawing/2014/main" id="{6CE8281A-0FD1-4C97-B943-CBD3CD5D942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: Rounded Corners 121">
                  <a:extLst>
                    <a:ext uri="{FF2B5EF4-FFF2-40B4-BE49-F238E27FC236}">
                      <a16:creationId xmlns:a16="http://schemas.microsoft.com/office/drawing/2014/main" id="{E000CD33-CEC3-420A-B7FF-D95EAF6B587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111">
                <a:extLst>
                  <a:ext uri="{FF2B5EF4-FFF2-40B4-BE49-F238E27FC236}">
                    <a16:creationId xmlns:a16="http://schemas.microsoft.com/office/drawing/2014/main" id="{E0170A36-06D3-474D-AEEB-0BC8C7A34A4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0" name="Rectangle: Rounded Corners 118">
                  <a:extLst>
                    <a:ext uri="{FF2B5EF4-FFF2-40B4-BE49-F238E27FC236}">
                      <a16:creationId xmlns:a16="http://schemas.microsoft.com/office/drawing/2014/main" id="{F2FCABD8-C8A0-4BA9-831F-2C4672EC713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Rectangle: Rounded Corners 119">
                  <a:extLst>
                    <a:ext uri="{FF2B5EF4-FFF2-40B4-BE49-F238E27FC236}">
                      <a16:creationId xmlns:a16="http://schemas.microsoft.com/office/drawing/2014/main" id="{7EFC9D04-E19A-43B1-BDF1-A9914C38896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112">
                <a:extLst>
                  <a:ext uri="{FF2B5EF4-FFF2-40B4-BE49-F238E27FC236}">
                    <a16:creationId xmlns:a16="http://schemas.microsoft.com/office/drawing/2014/main" id="{05C61B9E-8D48-45B9-BF9C-542EF212F5C7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48" name="Rectangle: Rounded Corners 116">
                  <a:extLst>
                    <a:ext uri="{FF2B5EF4-FFF2-40B4-BE49-F238E27FC236}">
                      <a16:creationId xmlns:a16="http://schemas.microsoft.com/office/drawing/2014/main" id="{65E31DB1-8751-405B-8716-2C354FE77E0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: Rounded Corners 117">
                  <a:extLst>
                    <a:ext uri="{FF2B5EF4-FFF2-40B4-BE49-F238E27FC236}">
                      <a16:creationId xmlns:a16="http://schemas.microsoft.com/office/drawing/2014/main" id="{DDF7B515-97D2-48E8-9ACB-B1FB78753607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6" name="Round Same Side Corner Rectangle 9">
              <a:extLst>
                <a:ext uri="{FF2B5EF4-FFF2-40B4-BE49-F238E27FC236}">
                  <a16:creationId xmlns:a16="http://schemas.microsoft.com/office/drawing/2014/main" id="{A7F26673-6B7F-4E73-9299-1D04A1E55A9D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96231" y="2179221"/>
            <a:ext cx="63169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데이터 수집 방법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1. </a:t>
            </a:r>
            <a:r>
              <a:rPr lang="ko-KR" altLang="en-US" dirty="0" smtClean="0">
                <a:solidFill>
                  <a:schemeClr val="bg1"/>
                </a:solidFill>
              </a:rPr>
              <a:t>실시간 데이터는 한국 투자증권 </a:t>
            </a:r>
            <a:r>
              <a:rPr lang="en-US" altLang="ko-KR" dirty="0" err="1" smtClean="0">
                <a:solidFill>
                  <a:schemeClr val="bg1"/>
                </a:solidFill>
              </a:rPr>
              <a:t>openAPI</a:t>
            </a:r>
            <a:r>
              <a:rPr lang="ko-KR" altLang="en-US" dirty="0" smtClean="0">
                <a:solidFill>
                  <a:schemeClr val="bg1"/>
                </a:solidFill>
              </a:rPr>
              <a:t>를 발급받아 </a:t>
            </a:r>
            <a:r>
              <a:rPr lang="en-US" altLang="ko-KR" dirty="0" smtClean="0">
                <a:solidFill>
                  <a:schemeClr val="bg1"/>
                </a:solidFill>
              </a:rPr>
              <a:t>API</a:t>
            </a:r>
            <a:r>
              <a:rPr lang="ko-KR" altLang="en-US" dirty="0" smtClean="0">
                <a:solidFill>
                  <a:schemeClr val="bg1"/>
                </a:solidFill>
              </a:rPr>
              <a:t>를 </a:t>
            </a:r>
            <a:r>
              <a:rPr lang="ko-KR" altLang="en-US" dirty="0" err="1" smtClean="0">
                <a:solidFill>
                  <a:schemeClr val="bg1"/>
                </a:solidFill>
              </a:rPr>
              <a:t>다뤄봄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2. </a:t>
            </a:r>
            <a:r>
              <a:rPr lang="ko-KR" altLang="en-US" dirty="0" smtClean="0">
                <a:solidFill>
                  <a:schemeClr val="bg1"/>
                </a:solidFill>
              </a:rPr>
              <a:t>기존의 주식 데이터는 </a:t>
            </a:r>
            <a:r>
              <a:rPr lang="en-US" altLang="ko-KR" dirty="0" smtClean="0">
                <a:solidFill>
                  <a:schemeClr val="bg1"/>
                </a:solidFill>
              </a:rPr>
              <a:t>PYTHON</a:t>
            </a:r>
            <a:r>
              <a:rPr lang="ko-KR" altLang="en-US" dirty="0" smtClean="0">
                <a:solidFill>
                  <a:schemeClr val="bg1"/>
                </a:solidFill>
              </a:rPr>
              <a:t>의 </a:t>
            </a:r>
            <a:r>
              <a:rPr lang="en-US" altLang="ko-KR" dirty="0" err="1" smtClean="0">
                <a:solidFill>
                  <a:schemeClr val="bg1"/>
                </a:solidFill>
              </a:rPr>
              <a:t>FinanceDataReader</a:t>
            </a:r>
            <a:r>
              <a:rPr lang="ko-KR" altLang="en-US" dirty="0" smtClean="0">
                <a:solidFill>
                  <a:schemeClr val="bg1"/>
                </a:solidFill>
              </a:rPr>
              <a:t>를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</a:rPr>
              <a:t>호출하여 </a:t>
            </a:r>
            <a:r>
              <a:rPr lang="en-US" altLang="ko-KR" dirty="0" smtClean="0">
                <a:solidFill>
                  <a:schemeClr val="bg1"/>
                </a:solidFill>
              </a:rPr>
              <a:t>2023-01-02 ~ 2023-09-14(</a:t>
            </a:r>
            <a:r>
              <a:rPr lang="ko-KR" altLang="en-US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dirty="0" smtClean="0">
                <a:solidFill>
                  <a:schemeClr val="bg1"/>
                </a:solidFill>
              </a:rPr>
              <a:t> 날짜</a:t>
            </a:r>
            <a:r>
              <a:rPr lang="en-US" altLang="ko-KR" dirty="0" smtClean="0">
                <a:solidFill>
                  <a:schemeClr val="bg1"/>
                </a:solidFill>
              </a:rPr>
              <a:t>)</a:t>
            </a:r>
            <a:r>
              <a:rPr lang="ko-KR" altLang="en-US" dirty="0" smtClean="0">
                <a:solidFill>
                  <a:schemeClr val="bg1"/>
                </a:solidFill>
              </a:rPr>
              <a:t> 데이터를 수집함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endParaRPr lang="en-US" altLang="ko-KR" dirty="0" smtClean="0">
              <a:solidFill>
                <a:schemeClr val="bg1"/>
              </a:solidFill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3. </a:t>
            </a:r>
            <a:r>
              <a:rPr lang="ko-KR" altLang="en-US" dirty="0" err="1" smtClean="0">
                <a:solidFill>
                  <a:schemeClr val="bg1"/>
                </a:solidFill>
                <a:latin typeface="Arial" panose="020B0604020202020204" pitchFamily="34" charset="0"/>
              </a:rPr>
              <a:t>코드번호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(EX000520), 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날짜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종가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거래량의 정보를 </a:t>
            </a:r>
            <a:r>
              <a:rPr lang="ko-KR" altLang="en-US" dirty="0" err="1" smtClean="0">
                <a:solidFill>
                  <a:schemeClr val="bg1"/>
                </a:solidFill>
                <a:latin typeface="Arial" panose="020B0604020202020204" pitchFamily="34" charset="0"/>
              </a:rPr>
              <a:t>크롤링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 했으며 이를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EXCEL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파일로 저장</a:t>
            </a:r>
            <a:endParaRPr lang="en-US" altLang="ko-KR" dirty="0" smtClean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4. 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뉴스 기사는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</a:rPr>
              <a:t>Selenium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을 활용하여 다음 주식 홈페이지의 뉴스 자료를 가져옴</a:t>
            </a:r>
            <a:endParaRPr lang="ko-KR" altLang="ko-KR" dirty="0" smtClean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 smtClean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936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홈페이지 기능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4" name="Group 165">
            <a:extLst>
              <a:ext uri="{FF2B5EF4-FFF2-40B4-BE49-F238E27FC236}">
                <a16:creationId xmlns:a16="http://schemas.microsoft.com/office/drawing/2014/main" id="{819FC519-9117-4DDB-9536-45654BEDF614}"/>
              </a:ext>
            </a:extLst>
          </p:cNvPr>
          <p:cNvGrpSpPr/>
          <p:nvPr/>
        </p:nvGrpSpPr>
        <p:grpSpPr>
          <a:xfrm>
            <a:off x="7639907" y="1289794"/>
            <a:ext cx="3768572" cy="5448182"/>
            <a:chOff x="605168" y="1966954"/>
            <a:chExt cx="3230663" cy="4670534"/>
          </a:xfrm>
        </p:grpSpPr>
        <p:grpSp>
          <p:nvGrpSpPr>
            <p:cNvPr id="35" name="Group 164">
              <a:extLst>
                <a:ext uri="{FF2B5EF4-FFF2-40B4-BE49-F238E27FC236}">
                  <a16:creationId xmlns:a16="http://schemas.microsoft.com/office/drawing/2014/main" id="{B16A2346-704C-4CEE-84C2-83B24E6F1F7B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37" name="Rounded Rectangle 49">
                <a:extLst>
                  <a:ext uri="{FF2B5EF4-FFF2-40B4-BE49-F238E27FC236}">
                    <a16:creationId xmlns:a16="http://schemas.microsoft.com/office/drawing/2014/main" id="{644D4B15-67D2-44C6-8D5B-E072CDB8B8A0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38" name="Group 89">
                <a:extLst>
                  <a:ext uri="{FF2B5EF4-FFF2-40B4-BE49-F238E27FC236}">
                    <a16:creationId xmlns:a16="http://schemas.microsoft.com/office/drawing/2014/main" id="{6A9AF042-E95F-41E9-86E7-41B3F92E9847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6" name="Rectangle: Rounded Corners 162">
                  <a:extLst>
                    <a:ext uri="{FF2B5EF4-FFF2-40B4-BE49-F238E27FC236}">
                      <a16:creationId xmlns:a16="http://schemas.microsoft.com/office/drawing/2014/main" id="{7F0EFFA3-2F12-4EA8-9929-535A9063839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: Rounded Corners 163">
                  <a:extLst>
                    <a:ext uri="{FF2B5EF4-FFF2-40B4-BE49-F238E27FC236}">
                      <a16:creationId xmlns:a16="http://schemas.microsoft.com/office/drawing/2014/main" id="{075C7D2F-57CD-43C8-9A14-E46E98A5CA7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91">
                <a:extLst>
                  <a:ext uri="{FF2B5EF4-FFF2-40B4-BE49-F238E27FC236}">
                    <a16:creationId xmlns:a16="http://schemas.microsoft.com/office/drawing/2014/main" id="{ED0D65F0-BD60-4509-B6C7-23DD1C8D87DB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64" name="Rectangle: Rounded Corners 158">
                  <a:extLst>
                    <a:ext uri="{FF2B5EF4-FFF2-40B4-BE49-F238E27FC236}">
                      <a16:creationId xmlns:a16="http://schemas.microsoft.com/office/drawing/2014/main" id="{BF5FEB66-C7DC-406C-8EE5-723C2476393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: Rounded Corners 159">
                  <a:extLst>
                    <a:ext uri="{FF2B5EF4-FFF2-40B4-BE49-F238E27FC236}">
                      <a16:creationId xmlns:a16="http://schemas.microsoft.com/office/drawing/2014/main" id="{32BD1EF4-926B-4A5B-8C0C-C886957579E2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94">
                <a:extLst>
                  <a:ext uri="{FF2B5EF4-FFF2-40B4-BE49-F238E27FC236}">
                    <a16:creationId xmlns:a16="http://schemas.microsoft.com/office/drawing/2014/main" id="{58943AD2-5732-42C5-ACEF-EEA80A0806DE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62" name="Rectangle: Rounded Corners 152">
                  <a:extLst>
                    <a:ext uri="{FF2B5EF4-FFF2-40B4-BE49-F238E27FC236}">
                      <a16:creationId xmlns:a16="http://schemas.microsoft.com/office/drawing/2014/main" id="{D583D2A4-289B-4015-A03E-B4DDD4D08CFD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: Rounded Corners 153">
                  <a:extLst>
                    <a:ext uri="{FF2B5EF4-FFF2-40B4-BE49-F238E27FC236}">
                      <a16:creationId xmlns:a16="http://schemas.microsoft.com/office/drawing/2014/main" id="{2E6EA04D-B48A-4389-AA12-9BA479FE07CD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1" name="Group 98">
                <a:extLst>
                  <a:ext uri="{FF2B5EF4-FFF2-40B4-BE49-F238E27FC236}">
                    <a16:creationId xmlns:a16="http://schemas.microsoft.com/office/drawing/2014/main" id="{084FCAB1-C24E-4F89-8B4C-A2C411C2B317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0" name="Rectangle: Rounded Corners 144">
                  <a:extLst>
                    <a:ext uri="{FF2B5EF4-FFF2-40B4-BE49-F238E27FC236}">
                      <a16:creationId xmlns:a16="http://schemas.microsoft.com/office/drawing/2014/main" id="{6526458D-B6F5-4A78-BA91-65FC7D8297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: Rounded Corners 145">
                  <a:extLst>
                    <a:ext uri="{FF2B5EF4-FFF2-40B4-BE49-F238E27FC236}">
                      <a16:creationId xmlns:a16="http://schemas.microsoft.com/office/drawing/2014/main" id="{B4274061-C04F-4DAC-B256-C87FA2C91EC2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99">
                <a:extLst>
                  <a:ext uri="{FF2B5EF4-FFF2-40B4-BE49-F238E27FC236}">
                    <a16:creationId xmlns:a16="http://schemas.microsoft.com/office/drawing/2014/main" id="{AD618CC1-619A-48EC-887D-4AE2DB15788C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8" name="Rectangle: Rounded Corners 142">
                  <a:extLst>
                    <a:ext uri="{FF2B5EF4-FFF2-40B4-BE49-F238E27FC236}">
                      <a16:creationId xmlns:a16="http://schemas.microsoft.com/office/drawing/2014/main" id="{BD95836A-EC15-4E4D-875B-482EFA70CD1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: Rounded Corners 143">
                  <a:extLst>
                    <a:ext uri="{FF2B5EF4-FFF2-40B4-BE49-F238E27FC236}">
                      <a16:creationId xmlns:a16="http://schemas.microsoft.com/office/drawing/2014/main" id="{5DB37E7B-676F-49A4-9211-C8864C178A8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108">
                <a:extLst>
                  <a:ext uri="{FF2B5EF4-FFF2-40B4-BE49-F238E27FC236}">
                    <a16:creationId xmlns:a16="http://schemas.microsoft.com/office/drawing/2014/main" id="{A4762823-8855-4673-B42C-398DD03C97CA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6" name="Rectangle: Rounded Corners 124">
                  <a:extLst>
                    <a:ext uri="{FF2B5EF4-FFF2-40B4-BE49-F238E27FC236}">
                      <a16:creationId xmlns:a16="http://schemas.microsoft.com/office/drawing/2014/main" id="{CF5C6ED6-1FD2-4C12-BB72-97F4F15FF82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: Rounded Corners 125">
                  <a:extLst>
                    <a:ext uri="{FF2B5EF4-FFF2-40B4-BE49-F238E27FC236}">
                      <a16:creationId xmlns:a16="http://schemas.microsoft.com/office/drawing/2014/main" id="{ECDFB5AC-51F6-43CE-9FA4-7E536464848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109">
                <a:extLst>
                  <a:ext uri="{FF2B5EF4-FFF2-40B4-BE49-F238E27FC236}">
                    <a16:creationId xmlns:a16="http://schemas.microsoft.com/office/drawing/2014/main" id="{C6B4F444-8A5A-4E29-AA3A-1E687960E821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54" name="Rectangle: Rounded Corners 122">
                  <a:extLst>
                    <a:ext uri="{FF2B5EF4-FFF2-40B4-BE49-F238E27FC236}">
                      <a16:creationId xmlns:a16="http://schemas.microsoft.com/office/drawing/2014/main" id="{76E4B35B-7258-4D48-A7FC-827711924F9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: Rounded Corners 123">
                  <a:extLst>
                    <a:ext uri="{FF2B5EF4-FFF2-40B4-BE49-F238E27FC236}">
                      <a16:creationId xmlns:a16="http://schemas.microsoft.com/office/drawing/2014/main" id="{82D55CC6-8755-4F4F-A900-A257C779412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110">
                <a:extLst>
                  <a:ext uri="{FF2B5EF4-FFF2-40B4-BE49-F238E27FC236}">
                    <a16:creationId xmlns:a16="http://schemas.microsoft.com/office/drawing/2014/main" id="{5E72310A-E9CA-4D97-9162-E1A61BFD3FBC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52" name="Rectangle: Rounded Corners 120">
                  <a:extLst>
                    <a:ext uri="{FF2B5EF4-FFF2-40B4-BE49-F238E27FC236}">
                      <a16:creationId xmlns:a16="http://schemas.microsoft.com/office/drawing/2014/main" id="{6CE8281A-0FD1-4C97-B943-CBD3CD5D942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: Rounded Corners 121">
                  <a:extLst>
                    <a:ext uri="{FF2B5EF4-FFF2-40B4-BE49-F238E27FC236}">
                      <a16:creationId xmlns:a16="http://schemas.microsoft.com/office/drawing/2014/main" id="{E000CD33-CEC3-420A-B7FF-D95EAF6B587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111">
                <a:extLst>
                  <a:ext uri="{FF2B5EF4-FFF2-40B4-BE49-F238E27FC236}">
                    <a16:creationId xmlns:a16="http://schemas.microsoft.com/office/drawing/2014/main" id="{E0170A36-06D3-474D-AEEB-0BC8C7A34A4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50" name="Rectangle: Rounded Corners 118">
                  <a:extLst>
                    <a:ext uri="{FF2B5EF4-FFF2-40B4-BE49-F238E27FC236}">
                      <a16:creationId xmlns:a16="http://schemas.microsoft.com/office/drawing/2014/main" id="{F2FCABD8-C8A0-4BA9-831F-2C4672EC713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Rectangle: Rounded Corners 119">
                  <a:extLst>
                    <a:ext uri="{FF2B5EF4-FFF2-40B4-BE49-F238E27FC236}">
                      <a16:creationId xmlns:a16="http://schemas.microsoft.com/office/drawing/2014/main" id="{7EFC9D04-E19A-43B1-BDF1-A9914C38896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112">
                <a:extLst>
                  <a:ext uri="{FF2B5EF4-FFF2-40B4-BE49-F238E27FC236}">
                    <a16:creationId xmlns:a16="http://schemas.microsoft.com/office/drawing/2014/main" id="{05C61B9E-8D48-45B9-BF9C-542EF212F5C7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48" name="Rectangle: Rounded Corners 116">
                  <a:extLst>
                    <a:ext uri="{FF2B5EF4-FFF2-40B4-BE49-F238E27FC236}">
                      <a16:creationId xmlns:a16="http://schemas.microsoft.com/office/drawing/2014/main" id="{65E31DB1-8751-405B-8716-2C354FE77E0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: Rounded Corners 117">
                  <a:extLst>
                    <a:ext uri="{FF2B5EF4-FFF2-40B4-BE49-F238E27FC236}">
                      <a16:creationId xmlns:a16="http://schemas.microsoft.com/office/drawing/2014/main" id="{DDF7B515-97D2-48E8-9ACB-B1FB78753607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6" name="Round Same Side Corner Rectangle 9">
              <a:extLst>
                <a:ext uri="{FF2B5EF4-FFF2-40B4-BE49-F238E27FC236}">
                  <a16:creationId xmlns:a16="http://schemas.microsoft.com/office/drawing/2014/main" id="{A7F26673-6B7F-4E73-9299-1D04A1E55A9D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96231" y="2179221"/>
            <a:ext cx="63169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데이터 수집 방법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1. </a:t>
            </a:r>
            <a:r>
              <a:rPr lang="ko-KR" altLang="en-US" dirty="0" smtClean="0">
                <a:solidFill>
                  <a:schemeClr val="bg1"/>
                </a:solidFill>
              </a:rPr>
              <a:t>로그인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회원가입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2. </a:t>
            </a:r>
            <a:r>
              <a:rPr lang="ko-KR" altLang="en-US" dirty="0" smtClean="0">
                <a:solidFill>
                  <a:schemeClr val="bg1"/>
                </a:solidFill>
              </a:rPr>
              <a:t>뉴스 게시판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3. </a:t>
            </a:r>
            <a:r>
              <a:rPr lang="ko-KR" altLang="en-US" dirty="0" smtClean="0">
                <a:solidFill>
                  <a:schemeClr val="bg1"/>
                </a:solidFill>
              </a:rPr>
              <a:t>데이터베이스 엑셀 다운로드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4. </a:t>
            </a:r>
            <a:r>
              <a:rPr lang="ko-KR" altLang="en-US" dirty="0" smtClean="0">
                <a:solidFill>
                  <a:schemeClr val="bg1"/>
                </a:solidFill>
              </a:rPr>
              <a:t>데이터 테이블 구현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schemeClr val="bg1"/>
                </a:solidFill>
              </a:rPr>
              <a:t>5. </a:t>
            </a:r>
            <a:r>
              <a:rPr lang="ko-KR" altLang="en-US" dirty="0" smtClean="0">
                <a:solidFill>
                  <a:schemeClr val="bg1"/>
                </a:solidFill>
              </a:rPr>
              <a:t>월별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일별 차트 구현</a:t>
            </a:r>
            <a:endParaRPr lang="en-US" altLang="ko-KR" dirty="0" smtClean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7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주요 화면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(</a:t>
            </a:r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메인 홈페이지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)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직사각형 2"/>
          <p:cNvSpPr>
            <a:spLocks noChangeAspect="1"/>
          </p:cNvSpPr>
          <p:nvPr/>
        </p:nvSpPr>
        <p:spPr>
          <a:xfrm>
            <a:off x="7099162" y="2049101"/>
            <a:ext cx="4748169" cy="437905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>
            <a:spLocks noChangeAspect="1"/>
          </p:cNvSpPr>
          <p:nvPr/>
        </p:nvSpPr>
        <p:spPr>
          <a:xfrm>
            <a:off x="1175497" y="2049100"/>
            <a:ext cx="4748169" cy="4379053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561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6231" y="695926"/>
            <a:ext cx="79013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주요 화면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(</a:t>
            </a:r>
            <a:r>
              <a:rPr lang="ko-KR" altLang="en-US" sz="5400" b="1" dirty="0" smtClean="0">
                <a:solidFill>
                  <a:schemeClr val="bg1"/>
                </a:solidFill>
                <a:cs typeface="Arial" pitchFamily="34" charset="0"/>
              </a:rPr>
              <a:t>로그인</a:t>
            </a:r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)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직사각형 2"/>
          <p:cNvSpPr>
            <a:spLocks noChangeAspect="1"/>
          </p:cNvSpPr>
          <p:nvPr/>
        </p:nvSpPr>
        <p:spPr>
          <a:xfrm>
            <a:off x="7099162" y="2049101"/>
            <a:ext cx="4748169" cy="437905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>
            <a:spLocks noChangeAspect="1"/>
          </p:cNvSpPr>
          <p:nvPr/>
        </p:nvSpPr>
        <p:spPr>
          <a:xfrm>
            <a:off x="1175497" y="2049100"/>
            <a:ext cx="4748169" cy="4379053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87121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7967</TotalTime>
  <Words>373</Words>
  <Application>Microsoft Office PowerPoint</Application>
  <PresentationFormat>와이드스크린</PresentationFormat>
  <Paragraphs>93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Arial Unicode MS</vt:lpstr>
      <vt:lpstr>맑은 고딕</vt:lpstr>
      <vt:lpstr>Arial</vt:lpstr>
      <vt:lpstr>Wingdings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donghyun kim</cp:lastModifiedBy>
  <cp:revision>125</cp:revision>
  <dcterms:created xsi:type="dcterms:W3CDTF">2018-04-24T17:14:44Z</dcterms:created>
  <dcterms:modified xsi:type="dcterms:W3CDTF">2023-09-26T11:18:05Z</dcterms:modified>
</cp:coreProperties>
</file>

<file path=docProps/thumbnail.jpeg>
</file>